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4"/>
  </p:notesMasterIdLst>
  <p:sldIdLst>
    <p:sldId id="259" r:id="rId2"/>
    <p:sldId id="288" r:id="rId3"/>
    <p:sldId id="268" r:id="rId4"/>
    <p:sldId id="263" r:id="rId5"/>
    <p:sldId id="266" r:id="rId6"/>
    <p:sldId id="275" r:id="rId7"/>
    <p:sldId id="265" r:id="rId8"/>
    <p:sldId id="276" r:id="rId9"/>
    <p:sldId id="277" r:id="rId10"/>
    <p:sldId id="278" r:id="rId11"/>
    <p:sldId id="280" r:id="rId12"/>
    <p:sldId id="25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4719"/>
  </p:normalViewPr>
  <p:slideViewPr>
    <p:cSldViewPr snapToGrid="0" snapToObjects="1">
      <p:cViewPr varScale="1">
        <p:scale>
          <a:sx n="152" d="100"/>
          <a:sy n="15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3</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4</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1626208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
        <p:nvSpPr>
          <p:cNvPr id="5" name="TextBox 4">
            <a:extLst>
              <a:ext uri="{FF2B5EF4-FFF2-40B4-BE49-F238E27FC236}">
                <a16:creationId xmlns:a16="http://schemas.microsoft.com/office/drawing/2014/main" id="{F67EDC2F-669A-7C48-87B4-B36B4F6BDA6D}"/>
              </a:ext>
            </a:extLst>
          </p:cNvPr>
          <p:cNvSpPr txBox="1"/>
          <p:nvPr/>
        </p:nvSpPr>
        <p:spPr>
          <a:xfrm>
            <a:off x="10377182" y="6438880"/>
            <a:ext cx="1988191" cy="369332"/>
          </a:xfrm>
          <a:prstGeom prst="rect">
            <a:avLst/>
          </a:prstGeom>
          <a:noFill/>
        </p:spPr>
        <p:txBody>
          <a:bodyPr wrap="square" rtlCol="0">
            <a:spAutoFit/>
          </a:bodyPr>
          <a:lstStyle/>
          <a:p>
            <a:r>
              <a:rPr lang="en-GB" dirty="0">
                <a:solidFill>
                  <a:schemeClr val="bg1"/>
                </a:solidFill>
              </a:rPr>
              <a:t>Nick Cunnington</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4046836"/>
          </a:xfrm>
        </p:spPr>
        <p:txBody>
          <a:bodyPr>
            <a:normAutofit fontScale="85000" lnSpcReduction="10000"/>
          </a:bodyPr>
          <a:lstStyle/>
          <a:p>
            <a:r>
              <a:rPr lang="en-GB" dirty="0"/>
              <a:t>It has become apparent that there may be some inaccuracies in the data collected for the State of Florida.  </a:t>
            </a:r>
          </a:p>
          <a:p>
            <a:r>
              <a:rPr lang="en-GB" dirty="0"/>
              <a:t>For the years in the 1990s there is very large proportion of railroad fires compared to the years in the 2000s.</a:t>
            </a:r>
          </a:p>
          <a:p>
            <a:r>
              <a:rPr lang="en-GB" dirty="0"/>
              <a:t>This seems likely due to a fire classification error.</a:t>
            </a:r>
          </a:p>
          <a:p>
            <a:r>
              <a:rPr lang="en-GB" dirty="0"/>
              <a:t>Further investigation is required and any analysis for Florida from 1992-1999 should be considered potentially unreliable.</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3"/>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6)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fontScale="92500" lnSpcReduction="20000"/>
          </a:bodyPr>
          <a:lstStyle/>
          <a:p>
            <a:r>
              <a:rPr lang="en-GB" dirty="0"/>
              <a:t>As can be seen from the plot, there is a clear East/West split roughly though the middle of the country</a:t>
            </a:r>
          </a:p>
          <a:p>
            <a:r>
              <a:rPr lang="en-GB" dirty="0"/>
              <a:t>The east side of the US seems to have the most fires in the January – May</a:t>
            </a:r>
          </a:p>
          <a:p>
            <a:r>
              <a:rPr lang="en-GB" dirty="0"/>
              <a:t>The west side of the US has the most fires slightly later in May – August</a:t>
            </a:r>
          </a:p>
          <a:p>
            <a:r>
              <a:rPr lang="en-GB" dirty="0"/>
              <a:t>Florida is the exception due to the storms and lightning it experiences in July. </a:t>
            </a:r>
            <a:r>
              <a:rPr lang="en-GB" baseline="30000" dirty="0"/>
              <a:t>(3)</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0"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671565" y="6491828"/>
            <a:ext cx="3540826" cy="253916"/>
          </a:xfrm>
          <a:prstGeom prst="rect">
            <a:avLst/>
          </a:prstGeom>
          <a:noFill/>
        </p:spPr>
        <p:txBody>
          <a:bodyPr wrap="square" rtlCol="0">
            <a:spAutoFit/>
          </a:bodyPr>
          <a:lstStyle/>
          <a:p>
            <a:r>
              <a:rPr lang="en-GB" sz="1400" i="1" baseline="30000" dirty="0"/>
              <a:t>(3) </a:t>
            </a:r>
            <a:r>
              <a:rPr lang="en-GB" sz="1050" i="1" dirty="0"/>
              <a:t>https://</a:t>
            </a:r>
            <a:r>
              <a:rPr lang="en-GB" sz="1050" i="1" dirty="0" err="1"/>
              <a:t>www.weather.gov</a:t>
            </a:r>
            <a:r>
              <a:rPr lang="en-GB" sz="1050" i="1" dirty="0"/>
              <a:t>/</a:t>
            </a:r>
            <a:r>
              <a:rPr lang="en-GB" sz="1050" i="1" dirty="0" err="1"/>
              <a:t>mlb</a:t>
            </a:r>
            <a:r>
              <a:rPr lang="en-GB" sz="1050" i="1" dirty="0"/>
              <a:t>/</a:t>
            </a:r>
            <a:r>
              <a:rPr lang="en-GB" sz="1050" i="1" dirty="0" err="1"/>
              <a:t>fl_lightning_climo</a:t>
            </a:r>
            <a:endParaRPr lang="en-GB" sz="1050" i="1" dirty="0"/>
          </a:p>
        </p:txBody>
      </p:sp>
    </p:spTree>
    <p:extLst>
      <p:ext uri="{BB962C8B-B14F-4D97-AF65-F5344CB8AC3E}">
        <p14:creationId xmlns:p14="http://schemas.microsoft.com/office/powerpoint/2010/main" val="138388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a:xfrm>
            <a:off x="1352549" y="-411061"/>
            <a:ext cx="9486900" cy="1371600"/>
          </a:xfrm>
        </p:spPr>
        <p:txBody>
          <a:bodyPr/>
          <a:lstStyle/>
          <a:p>
            <a:pPr algn="ctr"/>
            <a:r>
              <a:rPr lang="en-US" dirty="0"/>
              <a:t>CONCLUSIONs and notes</a:t>
            </a:r>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a:xfrm>
            <a:off x="1369326" y="1297757"/>
            <a:ext cx="9486901" cy="5346323"/>
          </a:xfrm>
        </p:spPr>
        <p:txBody>
          <a:bodyPr>
            <a:normAutofit/>
          </a:bodyPr>
          <a:lstStyle/>
          <a:p>
            <a:r>
              <a:rPr lang="en-US" dirty="0"/>
              <a:t>Despite potential errors noted within the dataset, some interesting insights were obtained. </a:t>
            </a:r>
          </a:p>
          <a:p>
            <a:r>
              <a:rPr lang="en-US" dirty="0"/>
              <a:t>The overall number of wildfires over the 24 year period seems to remain mostly constant, with some yearly variation mostly dependent on climate and local factors.</a:t>
            </a:r>
          </a:p>
          <a:p>
            <a:r>
              <a:rPr lang="en-US" dirty="0"/>
              <a:t>Causes of wildfires do seem to be changing with time.  Encouragingly fires by arson, smoking and children are decreasing, but burning debris and miscellaneous records have increased.</a:t>
            </a:r>
          </a:p>
          <a:p>
            <a:r>
              <a:rPr lang="en-US" dirty="0"/>
              <a:t>Given extra time I would like to have further investigated the differences in causes within the different States and try and account for some of the reasons for the high proportion of arson in the South Eastern areas for example.</a:t>
            </a:r>
          </a:p>
        </p:txBody>
      </p:sp>
    </p:spTree>
    <p:extLst>
      <p:ext uri="{BB962C8B-B14F-4D97-AF65-F5344CB8AC3E}">
        <p14:creationId xmlns:p14="http://schemas.microsoft.com/office/powerpoint/2010/main" val="2219927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t>Project brief – wildfires in the united states from 1992 - 2015</a:t>
            </a: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700429"/>
            <a:ext cx="9486901" cy="4910096"/>
          </a:xfrm>
        </p:spPr>
        <p:txBody>
          <a:bodyPr/>
          <a:lstStyle/>
          <a:p>
            <a:r>
              <a:rPr lang="en-GB" dirty="0"/>
              <a:t>This dataset includes a record of 1.88 million wildfires across all States in the US from 1992 - 2015.</a:t>
            </a:r>
          </a:p>
          <a:p>
            <a:r>
              <a:rPr lang="en-GB" dirty="0"/>
              <a:t>This project is to explore the data and provide some answers to questions that will hopefully aid planning for future provisioning of wildfire response</a:t>
            </a:r>
          </a:p>
          <a:p>
            <a:pPr marL="914400" lvl="1" indent="-457200">
              <a:buFont typeface="+mj-lt"/>
              <a:buAutoNum type="arabicPeriod"/>
            </a:pPr>
            <a:endParaRPr lang="en-GB" dirty="0"/>
          </a:p>
          <a:p>
            <a:pPr marL="914400" lvl="1" indent="-457200">
              <a:buFont typeface="+mj-lt"/>
              <a:buAutoNum type="arabicPeriod"/>
            </a:pPr>
            <a:r>
              <a:rPr lang="en-GB" dirty="0"/>
              <a:t>Have the occurrences of wildfires increased or decreased over the recording period?</a:t>
            </a:r>
          </a:p>
          <a:p>
            <a:pPr marL="914400" lvl="1" indent="-457200">
              <a:buFont typeface="+mj-lt"/>
              <a:buAutoNum type="arabicPeriod"/>
            </a:pPr>
            <a:r>
              <a:rPr lang="en-GB" dirty="0"/>
              <a:t>Has there been a significant change in the cause of wildfires over this time?</a:t>
            </a:r>
          </a:p>
          <a:p>
            <a:pPr marL="914400" lvl="1" indent="-457200">
              <a:buFont typeface="+mj-lt"/>
              <a:buAutoNum type="arabicPeriod"/>
            </a:pPr>
            <a:r>
              <a:rPr lang="en-GB" dirty="0"/>
              <a:t>Do the causes of wildfires vary significantly between States?</a:t>
            </a:r>
          </a:p>
          <a:p>
            <a:pPr marL="914400" lvl="1" indent="-457200">
              <a:buFont typeface="+mj-lt"/>
              <a:buAutoNum type="arabicPeriod"/>
            </a:pPr>
            <a:r>
              <a:rPr lang="en-GB" dirty="0"/>
              <a:t>Do most fires occur at the same time country wide?</a:t>
            </a:r>
          </a:p>
        </p:txBody>
      </p:sp>
    </p:spTree>
    <p:extLst>
      <p:ext uri="{BB962C8B-B14F-4D97-AF65-F5344CB8AC3E}">
        <p14:creationId xmlns:p14="http://schemas.microsoft.com/office/powerpoint/2010/main" val="1224973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85000" lnSpcReduction="10000"/>
          </a:bodyPr>
          <a:lstStyle/>
          <a:p>
            <a:r>
              <a:rPr lang="en-GB" dirty="0"/>
              <a:t>From the total number of fires per year, it can be seen that there is a pattern of peaks.</a:t>
            </a:r>
          </a:p>
          <a:p>
            <a:r>
              <a:rPr lang="en-GB" dirty="0"/>
              <a:t>These seem to coincide with recorded heatwaves in North America, although this is not definite proof of the reason for the peaks. </a:t>
            </a:r>
            <a:r>
              <a:rPr lang="en-GB" baseline="30000" dirty="0"/>
              <a:t>(1)</a:t>
            </a:r>
          </a:p>
          <a:p>
            <a:r>
              <a:rPr lang="en-GB" dirty="0"/>
              <a:t>A SARIMA model was applied to analyse the data .</a:t>
            </a:r>
          </a:p>
          <a:p>
            <a:r>
              <a:rPr lang="en-GB" b="1" dirty="0">
                <a:solidFill>
                  <a:srgbClr val="FF0000"/>
                </a:solidFill>
              </a:rPr>
              <a:t>No statistically significant evidence of any trends of increase or decrease were found to be present.</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6"/>
            <a:ext cx="4189252" cy="4230121"/>
          </a:xfrm>
        </p:spPr>
        <p:txBody>
          <a:bodyPr>
            <a:normAutofit fontScale="70000" lnSpcReduction="20000"/>
          </a:bodyPr>
          <a:lstStyle/>
          <a:p>
            <a:r>
              <a:rPr lang="en-GB" dirty="0"/>
              <a:t>For readability the causes have been split into 2 groups.</a:t>
            </a:r>
          </a:p>
          <a:p>
            <a:r>
              <a:rPr lang="en-GB" dirty="0"/>
              <a:t>Arson is clearly the most common cause in group 1.</a:t>
            </a:r>
          </a:p>
          <a:p>
            <a:r>
              <a:rPr lang="en-GB" dirty="0"/>
              <a:t>There are 2 big peaks in 1999 and 2006, both of these coincide with heatwaves in the US. </a:t>
            </a:r>
            <a:r>
              <a:rPr lang="en-GB" baseline="30000" dirty="0"/>
              <a:t>(1). </a:t>
            </a:r>
            <a:r>
              <a:rPr lang="en-GB" dirty="0"/>
              <a:t>Although there is no proof to link the heatwave to an increase of arson by itself, it is probable that the unusually warm conditions helped to dry the ground and increase the amount of fuel available for a fire to spread.</a:t>
            </a:r>
          </a:p>
          <a:p>
            <a:r>
              <a:rPr lang="en-GB" b="1" dirty="0">
                <a:solidFill>
                  <a:srgbClr val="FF0000"/>
                </a:solidFill>
              </a:rPr>
              <a:t>There is evidence to suggest a statistically significant decrease in fires due to arson, children and smoking.  Campfires, equipment use and fireworks remain stationary.</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17360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92500" lnSpcReduction="10000"/>
          </a:bodyPr>
          <a:lstStyle/>
          <a:p>
            <a:r>
              <a:rPr lang="en-GB" dirty="0"/>
              <a:t>Debris burning is the most common cause in group 2.</a:t>
            </a:r>
          </a:p>
          <a:p>
            <a:r>
              <a:rPr lang="en-GB" dirty="0"/>
              <a:t>The peaks in 2000 and 2006 are visible in this plot are well. </a:t>
            </a:r>
            <a:r>
              <a:rPr lang="en-GB" baseline="30000" dirty="0"/>
              <a:t>(1)</a:t>
            </a:r>
          </a:p>
          <a:p>
            <a:r>
              <a:rPr lang="en-GB" b="1" dirty="0">
                <a:solidFill>
                  <a:srgbClr val="FF0000"/>
                </a:solidFill>
              </a:rPr>
              <a:t>There is statically significant evidence that fires by debris burning and miscellaneous have increased, railroad has decreased and lightning, missing, powerline and structure remain stationary.</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65905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5)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b="1" dirty="0">
                <a:solidFill>
                  <a:srgbClr val="FF0000"/>
                </a:solidFill>
              </a:rPr>
              <a:t>There is significant variation in the causes of fires between states</a:t>
            </a:r>
          </a:p>
          <a:p>
            <a:r>
              <a:rPr lang="en-GB" dirty="0"/>
              <a:t>Some of the more interesting observations are as follows.</a:t>
            </a:r>
          </a:p>
          <a:p>
            <a:r>
              <a:rPr lang="en-GB" dirty="0"/>
              <a:t>The South Eastern States of Alabama, Georgia and South Carolina have the most fires due to Arson.</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 South Eastern states of Georgia and North Carolina also seem to have a reasonably large proportion of fires caused by children, as does California.</a:t>
            </a:r>
          </a:p>
          <a:p>
            <a:r>
              <a:rPr lang="en-GB" dirty="0"/>
              <a:t>Further investigation is required to provide explanation for these findings.</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0" y="1600200"/>
            <a:ext cx="7299525" cy="4645152"/>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Fires by lightning are definitely more common on the West coast of America</a:t>
            </a:r>
          </a:p>
          <a:p>
            <a:r>
              <a:rPr lang="en-GB" dirty="0"/>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596211"/>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t>Texas has a large proportion of fires due to powerlines.</a:t>
            </a:r>
          </a:p>
          <a:p>
            <a:r>
              <a:rPr lang="en-GB" dirty="0"/>
              <a:t>This may be in part to do with the vast areas of open grasslands used for agriculture and cattle, which become extremely dry and a source of fuel. </a:t>
            </a:r>
            <a:r>
              <a:rPr lang="en-GB" baseline="30000" dirty="0"/>
              <a:t>(2)</a:t>
            </a:r>
          </a:p>
          <a:p>
            <a:r>
              <a:rPr lang="en-GB" dirty="0"/>
              <a:t>This could also highlight potential problems with the powerline infrastructure itself and requires more investigation.</a:t>
            </a:r>
          </a:p>
          <a:p>
            <a:endParaRPr lang="en-GB" dirty="0"/>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5712902" y="6474211"/>
            <a:ext cx="6604932" cy="253916"/>
          </a:xfrm>
          <a:prstGeom prst="rect">
            <a:avLst/>
          </a:prstGeom>
          <a:noFill/>
        </p:spPr>
        <p:txBody>
          <a:bodyPr wrap="square" rtlCol="0">
            <a:spAutoFit/>
          </a:bodyPr>
          <a:lstStyle/>
          <a:p>
            <a:r>
              <a:rPr lang="en-GB" sz="1400" i="1" baseline="30000" dirty="0"/>
              <a:t>(2) </a:t>
            </a:r>
            <a:r>
              <a:rPr lang="en-GB" sz="1050" i="1" dirty="0"/>
              <a:t>https://</a:t>
            </a:r>
            <a:r>
              <a:rPr lang="en-GB" sz="1050" i="1" dirty="0" err="1"/>
              <a:t>uk.reuters.com</a:t>
            </a:r>
            <a:r>
              <a:rPr lang="en-GB" sz="1050" i="1" dirty="0"/>
              <a:t>/article/us-wildfires-</a:t>
            </a:r>
            <a:r>
              <a:rPr lang="en-GB" sz="1050" i="1" dirty="0" err="1"/>
              <a:t>texas</a:t>
            </a:r>
            <a:r>
              <a:rPr lang="en-GB" sz="1050" i="1" dirty="0"/>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1534</TotalTime>
  <Words>997</Words>
  <Application>Microsoft Macintosh PowerPoint</Application>
  <PresentationFormat>Widescreen</PresentationFormat>
  <Paragraphs>62</Paragraphs>
  <Slides>12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Gill Sans MT</vt:lpstr>
      <vt:lpstr>Goudy Old Style</vt:lpstr>
      <vt:lpstr>ClassicFrameVTI</vt:lpstr>
      <vt:lpstr>Study of wildfires in the us  For the years 1992-2015</vt:lpstr>
      <vt:lpstr>Project brief – wildfires in the united states from 1992 - 2015</vt:lpstr>
      <vt:lpstr>1) Have occurrences of wildfires increased or decreased over the reporting period</vt:lpstr>
      <vt:lpstr>2) Have the causes of wildfires changed over the reporting period</vt:lpstr>
      <vt:lpstr>4) Have the causes of wildfires changed over the reporting period</vt:lpstr>
      <vt:lpstr>5) Do the causes of wildfires change significantly between states</vt:lpstr>
      <vt:lpstr>5) Does the cause of fire change between states</vt:lpstr>
      <vt:lpstr>5) Does the cause of fire change between states</vt:lpstr>
      <vt:lpstr>5) Does the cause of fire change between states</vt:lpstr>
      <vt:lpstr>5) Does the cause of fire change between states</vt:lpstr>
      <vt:lpstr>6) Do most fires occur at the same time of year country wide</vt:lpstr>
      <vt:lpstr>CONCLUSIONs and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42</cp:revision>
  <dcterms:created xsi:type="dcterms:W3CDTF">2020-09-28T09:57:16Z</dcterms:created>
  <dcterms:modified xsi:type="dcterms:W3CDTF">2020-09-29T11:31:51Z</dcterms:modified>
</cp:coreProperties>
</file>